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268" r:id="rId4"/>
    <p:sldId id="263" r:id="rId5"/>
    <p:sldId id="269" r:id="rId6"/>
    <p:sldId id="273" r:id="rId7"/>
    <p:sldId id="274" r:id="rId8"/>
    <p:sldId id="276" r:id="rId9"/>
    <p:sldId id="277" r:id="rId10"/>
    <p:sldId id="300" r:id="rId11"/>
    <p:sldId id="301" r:id="rId12"/>
    <p:sldId id="271" r:id="rId13"/>
    <p:sldId id="281" r:id="rId14"/>
    <p:sldId id="284" r:id="rId15"/>
    <p:sldId id="285" r:id="rId16"/>
    <p:sldId id="299" r:id="rId17"/>
    <p:sldId id="287" r:id="rId18"/>
    <p:sldId id="288" r:id="rId19"/>
    <p:sldId id="289" r:id="rId20"/>
    <p:sldId id="290" r:id="rId21"/>
    <p:sldId id="279" r:id="rId22"/>
    <p:sldId id="280" r:id="rId23"/>
    <p:sldId id="282" r:id="rId24"/>
    <p:sldId id="283" r:id="rId25"/>
    <p:sldId id="302" r:id="rId26"/>
    <p:sldId id="303" r:id="rId27"/>
    <p:sldId id="304" r:id="rId28"/>
    <p:sldId id="306" r:id="rId29"/>
    <p:sldId id="307" r:id="rId30"/>
    <p:sldId id="308" r:id="rId31"/>
    <p:sldId id="305" r:id="rId32"/>
    <p:sldId id="309" r:id="rId33"/>
    <p:sldId id="310" r:id="rId34"/>
    <p:sldId id="311" r:id="rId35"/>
    <p:sldId id="312" r:id="rId36"/>
    <p:sldId id="313" r:id="rId37"/>
    <p:sldId id="315" r:id="rId38"/>
    <p:sldId id="314" r:id="rId39"/>
    <p:sldId id="318" r:id="rId40"/>
    <p:sldId id="31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CC55-AB2D-0F47-80F9-7DA715E18FC4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FB1BC-561E-D04E-A715-92D89DEC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23FC-DF81-B441-839A-6FED5A30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2BEE-B223-A549-A613-337F8386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F1-3F3C-3045-B80B-5D3A5C49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3A3-A599-534E-A77D-FE9341A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4E6D-B059-F349-93DC-BC70497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4F48-3224-F24F-919A-0D98727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48AD-93FC-A44D-945C-E5CCD894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9692-DA9E-AF4C-B7B3-B433E224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6330-7165-BA41-A230-BCDB931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FFCA-F9DF-D847-8401-6FAAEF70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242B-A747-BA41-BBEC-D4803E62C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6E4D-342D-2644-BE3D-D98A5268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D565-442A-B94E-A82D-157A29E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46C-D9A1-9644-8AFF-F0C9720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5CC0-E427-1449-956B-D97040D1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7CC0-2298-CC41-918A-5DF424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651-4C84-394A-9A83-029EE382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18BE-660F-5340-B624-A8947888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7DF3-D4D6-E54D-8D92-E45986E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48E-3A5C-0140-9A09-958ED62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291-A905-9443-B971-ACDE1AFC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59A2-562E-6747-90FD-32946B1B2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F29E-853A-1C49-88F1-FB8A2534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751-D60E-FC4C-821C-63D512C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D84E-75C8-3448-8A19-275E14C9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4818-EA23-5C41-9B5E-681E2E54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D3FB-A4DA-CD48-AF04-F4F2FD20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F72E5-FF02-6B42-9C8F-24B0CDA0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BAEF-6977-4949-AE27-95EACD98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7A55-2D86-0D44-9341-FAA7B2B6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8B29-D6D7-FF47-A607-8BFF24D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147E-B934-DD42-AB4F-A9CAA39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02E9-0D7A-3145-88D0-B9CE89E5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60B2-6D6F-2444-804A-BEE50A4A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4E3B-CB77-214F-B86A-BAD2BC49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DBC-9FF6-BA4C-9573-E20743DB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B1A14-DC73-A745-82CE-99AFA80F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530B-2C3F-4B42-8FCA-8E794099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7267E-51EC-B640-85E3-D92C2D9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CC3F-741F-3244-8290-F5EC62C0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1AF7-AA79-4942-B31E-DCD68406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67BB-A172-5C4E-B68F-5E3CDFEB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2D87-8378-784B-BF6A-18EFA74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63-C028-7F44-A719-1B09DFC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A3295-9E37-C545-9B59-8221CED6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254B-4D27-2140-9514-50EFB90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7ED3-6E7A-E142-BB48-14C67C3D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D1B6-F9A7-ED4C-B54E-F480354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C84C-D42B-7D42-9418-A61B373A2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F79C-9F56-3E45-80B1-94578D86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907F-5DF7-DC42-8BE5-37D77B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CE96-B145-A447-BEF7-8CDA70E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1FA-55C7-664A-82FE-EAFD2B14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3A3C2-A197-9540-B250-F667223B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B776-BEAD-E149-94C0-8871B433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C016-60A7-5244-9862-FC7F781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B29D-1934-A84D-9582-0F353ACE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90D7-CFF2-D54F-976A-9A6219A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0E7C-395D-EA41-9F47-ECADBC1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F40F-FC28-474D-8F54-6C257D53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66E-AC01-E948-ADB2-4746D60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0BA-2239-FA46-A052-E5E797566649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6B2E-B5D7-EE43-AB19-3FF289A66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983E-5FDD-D545-95B2-34CDDD19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D7713-2F51-F443-A74E-9DF5BC8F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"/>
            <a:ext cx="10918208" cy="1610436"/>
          </a:xfrm>
        </p:spPr>
        <p:txBody>
          <a:bodyPr>
            <a:noAutofit/>
          </a:bodyPr>
          <a:lstStyle/>
          <a:p>
            <a:r>
              <a:rPr lang="en-US" sz="6600" b="1" dirty="0"/>
              <a:t>Resilience of West Texas Flora</a:t>
            </a: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1481-B99F-574A-BA33-BA35830D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42448"/>
            <a:ext cx="5008729" cy="138184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Biological Sciences, TTU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nick.smith@ttu.edu</a:t>
            </a:r>
            <a:r>
              <a:rPr lang="en-US" sz="3200" dirty="0">
                <a:solidFill>
                  <a:srgbClr val="002060"/>
                </a:solidFill>
              </a:rPr>
              <a:t>; @</a:t>
            </a:r>
            <a:r>
              <a:rPr lang="en-US" sz="3200" dirty="0" err="1">
                <a:solidFill>
                  <a:srgbClr val="002060"/>
                </a:solidFill>
              </a:rPr>
              <a:t>nick_greg_smith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872A-22E7-4647-8E8D-A8F12C9A7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490" y="2560664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0036E8-4E35-DF44-B884-2B8203EF0088}"/>
              </a:ext>
            </a:extLst>
          </p:cNvPr>
          <p:cNvSpPr/>
          <p:nvPr/>
        </p:nvSpPr>
        <p:spPr>
          <a:xfrm>
            <a:off x="7148107" y="1364776"/>
            <a:ext cx="4916514" cy="50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C460-6773-BA4C-B8D6-37603F109C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40" t="46271" r="4931" b="6725"/>
          <a:stretch/>
        </p:blipFill>
        <p:spPr>
          <a:xfrm>
            <a:off x="7925705" y="1583333"/>
            <a:ext cx="3934671" cy="3948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is a bad combination!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9597404" y="2447747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384158" y="2709357"/>
            <a:ext cx="1080433" cy="65739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9476658" y="4255799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BF8B4-F3F7-4F4F-9255-974256FD5EC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1207" y="4517409"/>
            <a:ext cx="12933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EB0D16-C150-FA49-8E23-608A7E3839D7}"/>
              </a:ext>
            </a:extLst>
          </p:cNvPr>
          <p:cNvSpPr txBox="1"/>
          <p:nvPr/>
        </p:nvSpPr>
        <p:spPr>
          <a:xfrm rot="16200000">
            <a:off x="5331333" y="3523511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Rel. Photosynthesis (µ</a:t>
            </a:r>
            <a:r>
              <a:rPr lang="en-US" sz="2400" dirty="0" err="1"/>
              <a:t>mol</a:t>
            </a:r>
            <a:r>
              <a:rPr lang="en-US" sz="2400" dirty="0"/>
              <a:t> m</a:t>
            </a:r>
            <a:r>
              <a:rPr lang="en-US" sz="2400" baseline="30000" dirty="0"/>
              <a:t>-2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26E63-6B75-BF4F-B1D0-CF167134264B}"/>
              </a:ext>
            </a:extLst>
          </p:cNvPr>
          <p:cNvSpPr txBox="1"/>
          <p:nvPr/>
        </p:nvSpPr>
        <p:spPr>
          <a:xfrm>
            <a:off x="8207322" y="548708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Temperature (°C)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8018-CA40-2941-A3DD-F25809385E53}"/>
              </a:ext>
            </a:extLst>
          </p:cNvPr>
          <p:cNvSpPr txBox="1"/>
          <p:nvPr/>
        </p:nvSpPr>
        <p:spPr>
          <a:xfrm>
            <a:off x="9097248" y="6524633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Dukes (2018). Ecology.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0E317-FD32-254D-8154-4929E1E9B0F5}"/>
              </a:ext>
            </a:extLst>
          </p:cNvPr>
          <p:cNvSpPr txBox="1"/>
          <p:nvPr/>
        </p:nvSpPr>
        <p:spPr>
          <a:xfrm>
            <a:off x="7699291" y="4594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31EE-7053-5B49-8020-6EC3631301B8}"/>
              </a:ext>
            </a:extLst>
          </p:cNvPr>
          <p:cNvSpPr txBox="1"/>
          <p:nvPr/>
        </p:nvSpPr>
        <p:spPr>
          <a:xfrm>
            <a:off x="7699291" y="32960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A580B-6AE2-AE4B-9E08-2710B36EE1AC}"/>
              </a:ext>
            </a:extLst>
          </p:cNvPr>
          <p:cNvSpPr txBox="1"/>
          <p:nvPr/>
        </p:nvSpPr>
        <p:spPr>
          <a:xfrm>
            <a:off x="7699291" y="16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7D58C69F-F158-E44B-8B3D-98EB2A3856CF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E648D-BF51-2B48-9AA8-7618838D90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FA016-80E2-014B-8A0C-EA3C3ADA9C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7011EE-1FAE-F843-A5C8-58B91A45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25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D86CB-AF3C-DF47-ABCD-68DAA55D40A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C7CF0-93FD-F24D-BA51-7F151DB40DD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60876-C3FF-204D-8627-C72FBE9E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 plants here are adapted to live and compete in this harsh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1F8E4-14BC-EA48-AC5F-4955083F0A9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26B9F-ABAE-FD41-B03B-4F3B4F4D92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843AB-5B24-E34A-95B9-B6D8792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These adaptations come in many flavors and are a major characteristic of some key players in the ecosystem…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7A4A-4437-8B40-956C-B0829B8E2D4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35BEA-D5AB-D141-9DBC-37088726E4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803D5-4E71-A341-A5D0-1457FC21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FCE4-81BB-7241-8365-828FC073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0B1C-D570-AF46-AA4C-DEB08935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38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F1141-7ADF-5749-B340-40DF768194E9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577E6-E9E4-C04B-BF96-F60D3041445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211F-23A7-7A40-84E9-19C1552E1FF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4B10C5-4B4D-FD40-BBBB-57BE497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32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E30-6E8C-C544-BB24-238D97BF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544" y="2677339"/>
            <a:ext cx="5296194" cy="3499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98E3-7AD3-8040-8AA8-4FAE86CD591A}"/>
              </a:ext>
            </a:extLst>
          </p:cNvPr>
          <p:cNvSpPr txBox="1"/>
          <p:nvPr/>
        </p:nvSpPr>
        <p:spPr>
          <a:xfrm rot="16200000">
            <a:off x="5728249" y="3711684"/>
            <a:ext cx="3211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9500622" y="6488668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al., (2006). PC&amp;E.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14467-B32C-804A-9C82-2046D036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BFB52-6A55-9F49-AB51-B77225D7481D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41CFA-E134-0140-83A0-0FFD8A54C5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8AE22-31CB-C84C-8174-EFD47E50A2B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B30A81-02D6-6C43-A923-55CD9CF9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7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1046798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Taiz et al.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C93E-0FF9-A249-B4A5-F44C4D5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1" y="2677339"/>
            <a:ext cx="6071737" cy="32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60DE-62A3-7A44-9907-76E529F0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329FA-193C-A94D-A418-02F654C6C5FA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A35A1-C744-2046-BDB9-E62100D3AC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6F2E4-1485-7A45-85FB-9EE8C5FD322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A9B9B5-42FD-D546-9D2C-7D2686EA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1BD6-513D-D44A-BFC1-82CF5616F2E6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less open, don’t respire off as much Carbon when it’s hot and don’t lose as much water when it’s dry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DF5C7-DFE2-0345-A17C-1529E538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EECF-8B9B-6041-AE5B-E57A654A6A15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B9E48-53A9-0B46-942F-C4616692A80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DAF93-AEB6-FC49-8911-068613FA79E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1EE6F3-2E79-3444-B238-8A380D6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450B-47E6-3F4A-8E3E-8CED926D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1C29E-9275-3A4E-A0F6-0DBA73B18BAF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6BF1D-5548-6043-BF93-639A751ADF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E521A-C344-754A-9347-D2A9DE4848F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C7C95-B5D5-B84A-B2E8-62002A0E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5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CB7B6-EE18-0A49-93E1-3FDEB2A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528" y="1609430"/>
            <a:ext cx="5040573" cy="478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A3BA5-B4EB-3F45-BD5B-D1324590D0D8}"/>
              </a:ext>
            </a:extLst>
          </p:cNvPr>
          <p:cNvSpPr txBox="1"/>
          <p:nvPr/>
        </p:nvSpPr>
        <p:spPr>
          <a:xfrm>
            <a:off x="8567803" y="6528095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Nobel &amp; Hartsock (1983). Plant Phys.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1ED38-A22C-3341-9D37-9F96ACDB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813C2-B639-FF40-9282-216B409E2D89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E3689-6C4C-CC47-929C-F21B30F142B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73E9B-7F2A-B047-87E6-8B32A0216F7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C816D2-2DAD-334B-A88D-BBCF6B78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1974"/>
          </a:xfrm>
        </p:spPr>
        <p:txBody>
          <a:bodyPr/>
          <a:lstStyle/>
          <a:p>
            <a:r>
              <a:rPr lang="en-US" dirty="0"/>
              <a:t>For plants, the West Texas climate can be challenging…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7F56-2B9D-CB4D-A3CC-6C3EA6A989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23E600-D078-3943-94A5-6937E99D76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9DE72D-002C-214D-846D-EB03CEA5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B37E-29F0-A04F-9574-6D932A1AD1E8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photosynthesis; need to store CO2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closed during day, don’t respire off as much Carbon when it’s hot or lose as much water when it’s 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707B-4C50-A545-AB57-D84573CD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9A3FF-B6C2-8A4D-BD6C-3549F3EC7BA7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85F4B-804B-2340-9A1D-5A63A59B027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254F-C96B-1040-B092-F5F348BCA0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5A4301-E066-9A46-A307-A966412A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74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F92EC-7244-7E40-8656-4609C9DA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EAAE2-DCBD-EF47-97CD-DC9561E75CE2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FDCDC-1F91-EF41-B70F-CF528C14AFE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B63E1-C7AA-8A49-849A-CF5840D9706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DD7CD-E27A-1A44-A18D-1179C1C4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63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DC15-FD22-3B4E-AB64-837D6043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24604-1613-7146-A295-681FB94E67DC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CF486-CC47-0B48-8CFC-65C993C0D4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1B58EF-8BCE-904E-A56D-34482ACD94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34993F-0232-EF4E-BA10-1A8B5F89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8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02FE5-51E1-6A47-807F-3310AAD9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831" y="2837714"/>
            <a:ext cx="4067033" cy="33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8F8A-3481-4849-A359-FF8A43D3729E}"/>
              </a:ext>
            </a:extLst>
          </p:cNvPr>
          <p:cNvSpPr txBox="1"/>
          <p:nvPr/>
        </p:nvSpPr>
        <p:spPr>
          <a:xfrm>
            <a:off x="75062" y="6488668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(2017). Global Change Biology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39D862-7336-F54F-A025-0F4E52D62B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997B-A382-B34D-A348-1E33495F16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4FD0F6-180E-6B4C-B2ED-EB843915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16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8292-DF7A-3847-BB70-D04FF3AFF1CE}"/>
              </a:ext>
            </a:extLst>
          </p:cNvPr>
          <p:cNvSpPr txBox="1"/>
          <p:nvPr/>
        </p:nvSpPr>
        <p:spPr>
          <a:xfrm>
            <a:off x="300251" y="3054358"/>
            <a:ext cx="6722044" cy="22467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dirty="0" err="1">
                <a:solidFill>
                  <a:srgbClr val="FF0000"/>
                </a:solidFill>
              </a:rPr>
              <a:t>Gotta</a:t>
            </a:r>
            <a:r>
              <a:rPr lang="en-US" sz="2800" dirty="0">
                <a:solidFill>
                  <a:srgbClr val="FF0000"/>
                </a:solidFill>
              </a:rPr>
              <a:t> feed the bacteria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Don’t need to worry about getting N; can worry about getting and keeping water in dry environments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85BD5-553B-B341-A574-7A3AD35E6B5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0AE9F-FFE7-0540-ABAE-1D64924D14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D3085C-A506-B64D-A2CC-4D7622C3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5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613AE-5CD9-E846-A9AA-F1D49AE166B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F8A4BD-8568-464D-B898-090C3A78D94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9F83A-ED38-4642-9988-B66DE157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B4746A3-D9C8-5B4D-97D4-99AAB0B3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All plants have a strong capacity to acclimate to changes in their environmental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570AD-CC3F-4A45-8E15-742BA0B87BA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1D4CC4-39BE-8042-A02E-DA677F5327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570D4-A8AB-E748-AA60-4C57EB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7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A32942D7-74DD-E946-B96B-8DF700FEC932}"/>
              </a:ext>
            </a:extLst>
          </p:cNvPr>
          <p:cNvSpPr/>
          <p:nvPr/>
        </p:nvSpPr>
        <p:spPr>
          <a:xfrm>
            <a:off x="3166352" y="812239"/>
            <a:ext cx="5609158" cy="5477332"/>
          </a:xfrm>
          <a:prstGeom prst="noSmoking">
            <a:avLst>
              <a:gd name="adj" fmla="val 85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0DE3-A04A-A946-A5C4-12BB7DA51670}"/>
              </a:ext>
            </a:extLst>
          </p:cNvPr>
          <p:cNvSpPr txBox="1"/>
          <p:nvPr/>
        </p:nvSpPr>
        <p:spPr>
          <a:xfrm>
            <a:off x="3891227" y="3043073"/>
            <a:ext cx="4159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Dumb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1DA5C-B567-2B40-A2CC-D4D0615B6EB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99375F-FE32-A54D-8DBC-6F1C5B288A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85C33-26F0-DB40-9932-42C5550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5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B889-D8EF-AC43-A432-D54D9FE1ED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D1091-DE6E-B348-BAED-B0C60FAFF0A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FD301-C7CC-2A49-802D-AB6F8BAF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16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6181-2A09-264F-AAF2-F1C0186D9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67" y="204720"/>
            <a:ext cx="5627692" cy="64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E2806-11B4-8F44-B606-91287277883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FFB0F-A9BE-6A4B-A04B-A243E57D46F6}"/>
              </a:ext>
            </a:extLst>
          </p:cNvPr>
          <p:cNvSpPr/>
          <p:nvPr/>
        </p:nvSpPr>
        <p:spPr>
          <a:xfrm>
            <a:off x="7137779" y="600501"/>
            <a:ext cx="1815152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5CD7E-5C13-EC41-B6B1-FF698E4F426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F8F4-A97D-C342-85FD-F5464B6414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658C96-C97A-E441-9D82-08F75C8D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9D2A8B-5B81-0942-8A3C-DF13D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hot!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08BBE919-B918-F84C-A3F5-57EC3E045930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3B9238-BE83-1B47-ACBB-FE99CF14F6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3990F3-5852-0C45-8C1F-8820A6D13DE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96ED84-5BEF-2144-87B6-A922B9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+1.5 kPa VPD = 4% decrease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8A65F-6EE6-9946-9816-795F45E10E38}"/>
              </a:ext>
            </a:extLst>
          </p:cNvPr>
          <p:cNvCxnSpPr/>
          <p:nvPr/>
        </p:nvCxnSpPr>
        <p:spPr>
          <a:xfrm>
            <a:off x="2950194" y="3932834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FDD02-5C5C-2F4F-8BC3-2FE3AF300F74}"/>
              </a:ext>
            </a:extLst>
          </p:cNvPr>
          <p:cNvCxnSpPr/>
          <p:nvPr/>
        </p:nvCxnSpPr>
        <p:spPr>
          <a:xfrm>
            <a:off x="3714468" y="3932834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3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9D7E3-CDE1-C943-8A39-81DEBB1B9A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A737B8-D028-254E-9AB7-39775FB91B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CD5D5-E7CF-3D4F-88AB-4BE5444D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23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125453-97CA-B643-83DE-38EB29CBBC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14CFB-08A6-1B42-B6B7-6754C659E70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47A66-A65D-D844-A23E-94A7850A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35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2% decrease in water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23% decrease in nitrogen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4516C-37D7-7247-9C6B-375F29310EB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D402E-BFC1-7A4D-9958-5C6B0F7F5B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F23DA6-ECC9-CE4E-A8E8-80B84BA26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75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4AA-B152-DF43-AAD5-77B24F66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individual level, Big Bend plants are likely to be resilient to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F134-520C-BB4B-9E48-EF824601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Numerous adaptations to heat and low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High acclimation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Elevated CO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is likely to alleviate any negative impacts of climate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00BB6-F767-D740-A9D6-6762DEA05F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2335F-640B-C342-AD53-CA38F1628F9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BB5FA-6065-2741-9B18-9843E7C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59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082E-651B-3C49-9E40-7359BD4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at higher levels of operation?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C87B1-6ABF-B64C-9FE0-F4113B6A47D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8F435-ECC4-0B46-B519-F9BCDBD1F95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4BD3F9-7425-9A43-BA10-D6C96C5E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01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community responses and invasion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C1C82-F05A-6144-B3AD-0D87076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9" y="2835804"/>
            <a:ext cx="32893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EB86-19BC-DE4D-B133-F882ABB3723E}"/>
              </a:ext>
            </a:extLst>
          </p:cNvPr>
          <p:cNvSpPr txBox="1"/>
          <p:nvPr/>
        </p:nvSpPr>
        <p:spPr>
          <a:xfrm>
            <a:off x="7755183" y="5484407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Exotic invaders (e.g., buffelgrass)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25380A-B73B-3F43-995A-AE95F81D04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47EC-DF37-8445-AEB1-A3BFB7C7AD8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7E4A1-55E1-EF48-BC05-B30CFF85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9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to see more C</a:t>
            </a:r>
            <a:r>
              <a:rPr lang="en-US" baseline="-25000" dirty="0"/>
              <a:t>3</a:t>
            </a:r>
            <a:r>
              <a:rPr lang="en-US" dirty="0"/>
              <a:t> species in the future (e.g., mesquite)…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D6E2-C973-EE40-AE59-4EEC1453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64" y="1627175"/>
            <a:ext cx="4764915" cy="50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7CC5A-73C2-CC48-9433-87BF4D7AAD0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32F55-D339-6A48-AC37-47FB3B5D56D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5C148-6328-8643-B45E-D94A178D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74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other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BE06-E7D5-FC47-A202-C7F844D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48" y="1690684"/>
            <a:ext cx="3829555" cy="429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52E8-CE85-2543-AC0F-CD8737C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50" y="1690685"/>
            <a:ext cx="3829555" cy="4296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3BCAE-4410-1C41-A3EF-B3A17A2B188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E5E16-F980-844D-85F7-30D10C5B78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741F6-20A2-9348-B834-5E138E0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46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9E5E-7E00-064B-81AB-18A1D60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0883-BEA6-D84D-8704-029EA829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Fire</a:t>
            </a:r>
          </a:p>
          <a:p>
            <a:r>
              <a:rPr lang="en-US" sz="4000" dirty="0"/>
              <a:t>Phenological mismatches</a:t>
            </a:r>
          </a:p>
          <a:p>
            <a:r>
              <a:rPr lang="en-US" sz="4000" dirty="0"/>
              <a:t>Pests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77828-B1CF-4849-B8CF-A5519F2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1" y="3887946"/>
            <a:ext cx="6670722" cy="2423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69A512-79BC-2D4E-9E9A-338AE3695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CD937-96D6-054C-ABC3-A2711A5D470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8CAEB-B553-114A-BC7D-A442E364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DAB03-0F73-6A49-A3F7-F28070A454C6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</p:spTree>
    <p:extLst>
      <p:ext uri="{BB962C8B-B14F-4D97-AF65-F5344CB8AC3E}">
        <p14:creationId xmlns:p14="http://schemas.microsoft.com/office/powerpoint/2010/main" val="250543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can get really </a:t>
            </a:r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C573F7-0CF7-BA43-B341-10923A4D4B6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9122DD-E90F-AE49-93DD-CCAAC74336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FC50-E397-EB4E-81E5-BCBD2E4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C5BF02C3-701C-C64D-B405-009FB3F5F8D3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pPr lvl="1"/>
            <a:r>
              <a:rPr lang="en-US" sz="2800" dirty="0"/>
              <a:t>Good news: some can be managed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4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9CB1FE-D4AF-6F44-8335-2AA76216B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74A7D-AAED-9141-9A61-EE290AC2F409}"/>
              </a:ext>
            </a:extLst>
          </p:cNvPr>
          <p:cNvSpPr txBox="1">
            <a:spLocks/>
          </p:cNvSpPr>
          <p:nvPr/>
        </p:nvSpPr>
        <p:spPr>
          <a:xfrm>
            <a:off x="6810234" y="4300729"/>
            <a:ext cx="5381765" cy="25572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Contact:</a:t>
            </a:r>
          </a:p>
          <a:p>
            <a:pPr algn="l"/>
            <a:r>
              <a:rPr lang="en-US" sz="3200" dirty="0"/>
              <a:t>nick.smith@ttu.edu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Presentation:</a:t>
            </a:r>
          </a:p>
          <a:p>
            <a:pPr algn="l"/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smithecophyslab</a:t>
            </a:r>
            <a:r>
              <a:rPr lang="en-US" sz="1900" dirty="0"/>
              <a:t>/seminar/bigbend_2020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1C22C-ECCE-0B4B-9611-DF87736090F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5D82A-ED86-D744-ABB4-F74CE0AECCF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71AD6-9C15-DF45-A19B-9EB75237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82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don’t always love </a:t>
            </a:r>
            <a:r>
              <a:rPr lang="en-US" dirty="0">
                <a:solidFill>
                  <a:srgbClr val="FF0000"/>
                </a:solidFill>
              </a:rPr>
              <a:t>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33F6-14A7-854C-A371-CF8BE94C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E6973A38-5F84-FB4A-8B6A-16F6719DBE37}"/>
              </a:ext>
            </a:extLst>
          </p:cNvPr>
          <p:cNvSpPr/>
          <p:nvPr/>
        </p:nvSpPr>
        <p:spPr>
          <a:xfrm>
            <a:off x="10145965" y="322314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7882-1D91-9D43-8DBD-ADBAD8E1E41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C20E3-B0B4-D948-8323-75ECD761A5F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CFC751-F4DF-A249-8262-B30BCD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9B326C5C-7DF7-9443-90C2-BB840EF2B5C4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186C9-2690-CD46-B538-123BACC2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37275"/>
            <a:ext cx="6637740" cy="481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only going to get hotter!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CF4A-5E84-CD4D-8669-73A11B2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DCDCF05-224C-7845-BB93-C5ADE380ADC3}"/>
              </a:ext>
            </a:extLst>
          </p:cNvPr>
          <p:cNvSpPr/>
          <p:nvPr/>
        </p:nvSpPr>
        <p:spPr>
          <a:xfrm>
            <a:off x="10497402" y="446281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AEC4-7E2A-9040-982A-F40C5A87486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AB8EB-0E42-DF4D-801D-5964900001F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CE8ED-442D-C048-B731-78BAA29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39C17934-83D8-BC4E-8568-7B72B9787FE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4D29-D636-F247-9634-333F53A8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2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doesn’t rain a lot!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870267-3EDD-C04F-8568-93979C38F8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FF0F0-8640-E940-B166-E51E638005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AA048-F211-1B4F-9D4D-6CF42A5C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61CD49-1C71-FB42-B1D7-52BA6F31BBA1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on display in recent years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70EA1-1710-4249-AA9E-855FCD554E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A10490-B705-2041-8023-6EB3338AC10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DE3D6-0D5D-F343-B5DE-780AFA76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D1A03E8E-68F0-6D48-A65C-C833A48A4EFC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try to save water when it’s unavailable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80B5C-5C7B-0443-AF92-9DDDF13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35" y="1690688"/>
            <a:ext cx="4969380" cy="49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8243248" y="2493031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030002" y="2754641"/>
            <a:ext cx="14492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10479221" y="2493031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C087CFBF-D37F-A44F-A0DA-AE903CC07EB6}"/>
              </a:ext>
            </a:extLst>
          </p:cNvPr>
          <p:cNvSpPr/>
          <p:nvPr/>
        </p:nvSpPr>
        <p:spPr>
          <a:xfrm>
            <a:off x="10101619" y="447646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A1FE3A-D1E5-1543-9A95-967FC88D461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EA372-24DB-8246-9A3B-864AFCC84DC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A901D-328D-8C40-B205-9288A206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5E2D8CA-D6D4-D540-9989-2D327207310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1342</Words>
  <Application>Microsoft Macintosh PowerPoint</Application>
  <PresentationFormat>Widescreen</PresentationFormat>
  <Paragraphs>159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Resilience of West Texas Flora</vt:lpstr>
      <vt:lpstr>For plants, the West Texas climate can be challenging…</vt:lpstr>
      <vt:lpstr>It’s hot!</vt:lpstr>
      <vt:lpstr>And can get really hot!</vt:lpstr>
      <vt:lpstr>Plants don’t always love heat</vt:lpstr>
      <vt:lpstr>And it’s only going to get hotter!</vt:lpstr>
      <vt:lpstr>It also doesn’t rain a lot!</vt:lpstr>
      <vt:lpstr>This has been on display in recent years</vt:lpstr>
      <vt:lpstr>Plants try to save water when it’s unavailable</vt:lpstr>
      <vt:lpstr>Hot and Dry is a bad combination!</vt:lpstr>
      <vt:lpstr>A reason for optimism: adaptations</vt:lpstr>
      <vt:lpstr>A reason for optimism: adaptations</vt:lpstr>
      <vt:lpstr>A reason for optimism: adaptations</vt:lpstr>
      <vt:lpstr>Chino grama  (Bouteloua ramosa)</vt:lpstr>
      <vt:lpstr>Chino grama  (Bouteloua ramosa)</vt:lpstr>
      <vt:lpstr>Chino grama  (Bouteloua ramosa)</vt:lpstr>
      <vt:lpstr>Chino grama  (Bouteloua ramosa)</vt:lpstr>
      <vt:lpstr>Big bend prickly pear (Opuntia azurea)</vt:lpstr>
      <vt:lpstr>Big bend prickly pear (Opuntia azurea)</vt:lpstr>
      <vt:lpstr>Big bend prickly pear (Opuntia azurea)</vt:lpstr>
      <vt:lpstr>Big bend bluebonnet (Lupinus havradii)</vt:lpstr>
      <vt:lpstr>Big bend bluebonnet (Lupinus havradii)</vt:lpstr>
      <vt:lpstr>Big bend bluebonnet (Lupinus havradii)</vt:lpstr>
      <vt:lpstr>Big bend bluebonnet (Lupinus havradii)</vt:lpstr>
      <vt:lpstr>A reason for optimism: acclimation</vt:lpstr>
      <vt:lpstr>A reason for optimism: acclimation</vt:lpstr>
      <vt:lpstr>PowerPoint Presentation</vt:lpstr>
      <vt:lpstr>PowerPoint Presentation</vt:lpstr>
      <vt:lpstr>PowerPoint Presentation</vt:lpstr>
      <vt:lpstr>PowerPoint Presentation</vt:lpstr>
      <vt:lpstr>A reason for optimism: elevated CO2</vt:lpstr>
      <vt:lpstr>A reason for optimism: elevated CO2</vt:lpstr>
      <vt:lpstr>A reason for optimism: elevated CO2</vt:lpstr>
      <vt:lpstr>At the individual level, Big Bend plants are likely to be resilient to climate change</vt:lpstr>
      <vt:lpstr>But what about at higher levels of operation?</vt:lpstr>
      <vt:lpstr>Plant community responses and invasion</vt:lpstr>
      <vt:lpstr>Likely to see more C3 species in the future (e.g., mesquite)…</vt:lpstr>
      <vt:lpstr>…which could impact other species</vt:lpstr>
      <vt:lpstr>Indirect effects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121</cp:revision>
  <cp:lastPrinted>2020-01-12T19:19:31Z</cp:lastPrinted>
  <dcterms:created xsi:type="dcterms:W3CDTF">2018-05-21T14:03:38Z</dcterms:created>
  <dcterms:modified xsi:type="dcterms:W3CDTF">2020-01-16T21:54:49Z</dcterms:modified>
</cp:coreProperties>
</file>